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7" r:id="rId2"/>
    <p:sldId id="266" r:id="rId3"/>
    <p:sldId id="267" r:id="rId4"/>
    <p:sldId id="260" r:id="rId5"/>
    <p:sldId id="261" r:id="rId6"/>
    <p:sldId id="265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DAA3B-4223-4100-B256-B4129598886A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6C8AF-AF72-4BED-B0FA-51B4E1326B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035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1288003-9FB0-41E8-BC36-72EF656A3F5E}" type="slidenum">
              <a:rPr lang="en-US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en-US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100CF-F7ED-41E3-9F50-71BD4996E690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76DD-67EE-492E-AF49-57E43B86F977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100CF-F7ED-41E3-9F50-71BD4996E690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76DD-67EE-492E-AF49-57E43B86F97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100CF-F7ED-41E3-9F50-71BD4996E690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76DD-67EE-492E-AF49-57E43B86F97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100CF-F7ED-41E3-9F50-71BD4996E690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76DD-67EE-492E-AF49-57E43B86F977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100CF-F7ED-41E3-9F50-71BD4996E690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76DD-67EE-492E-AF49-57E43B86F97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100CF-F7ED-41E3-9F50-71BD4996E690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76DD-67EE-492E-AF49-57E43B86F977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100CF-F7ED-41E3-9F50-71BD4996E690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76DD-67EE-492E-AF49-57E43B86F977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100CF-F7ED-41E3-9F50-71BD4996E690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76DD-67EE-492E-AF49-57E43B86F97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100CF-F7ED-41E3-9F50-71BD4996E690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76DD-67EE-492E-AF49-57E43B86F97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100CF-F7ED-41E3-9F50-71BD4996E690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76DD-67EE-492E-AF49-57E43B86F97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100CF-F7ED-41E3-9F50-71BD4996E690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76DD-67EE-492E-AF49-57E43B86F977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69100CF-F7ED-41E3-9F50-71BD4996E690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DAD76DD-67EE-492E-AF49-57E43B86F977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196752"/>
            <a:ext cx="80772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4000" b="1" kern="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GB" sz="40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kern="0" dirty="0" err="1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GB" sz="40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kern="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GB" sz="40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kern="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GB" sz="40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kern="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GB" sz="40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kern="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GB" sz="4000" b="1" kern="0" dirty="0">
                <a:latin typeface="Times New Roman" pitchFamily="18" charset="0"/>
                <a:cs typeface="Times New Roman" pitchFamily="18" charset="0"/>
              </a:rPr>
              <a:t>    </a:t>
            </a:r>
            <a:br>
              <a:rPr lang="en-GB" sz="4000" b="1" kern="0" dirty="0">
                <a:latin typeface="Times New Roman" pitchFamily="18" charset="0"/>
                <a:cs typeface="Times New Roman" pitchFamily="18" charset="0"/>
              </a:rPr>
            </a:br>
            <a:r>
              <a:rPr lang="en-GB" sz="4000" b="1" kern="0" dirty="0">
                <a:latin typeface="Times New Roman" pitchFamily="18" charset="0"/>
                <a:cs typeface="Times New Roman" pitchFamily="18" charset="0"/>
              </a:rPr>
              <a:t>KHỐI 2 </a:t>
            </a:r>
            <a:br>
              <a:rPr lang="en-GB" sz="4000" b="1" kern="0" dirty="0">
                <a:latin typeface="Times New Roman" pitchFamily="18" charset="0"/>
                <a:cs typeface="Times New Roman" pitchFamily="18" charset="0"/>
              </a:rPr>
            </a:br>
            <a:r>
              <a:rPr lang="en-GB" sz="4000" b="1" kern="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GB" sz="40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kern="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GB" sz="4000" b="1" kern="0" dirty="0">
                <a:latin typeface="Times New Roman" pitchFamily="18" charset="0"/>
                <a:cs typeface="Times New Roman" pitchFamily="18" charset="0"/>
              </a:rPr>
              <a:t>: 2019 – 2020 </a:t>
            </a:r>
            <a:br>
              <a:rPr lang="en-GB" sz="4000" b="1" kern="0" dirty="0">
                <a:latin typeface="Times New Roman" pitchFamily="18" charset="0"/>
                <a:cs typeface="Times New Roman" pitchFamily="18" charset="0"/>
              </a:rPr>
            </a:br>
            <a:r>
              <a:rPr lang="en-GB" sz="4000" b="1" kern="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sz="4000" b="1" kern="0" dirty="0">
                <a:latin typeface="Times New Roman" pitchFamily="18" charset="0"/>
                <a:cs typeface="Times New Roman" pitchFamily="18" charset="0"/>
              </a:rPr>
            </a:br>
            <a:r>
              <a:rPr lang="en-GB" sz="4000" b="1" kern="0" dirty="0">
                <a:solidFill>
                  <a:srgbClr val="0D14A7"/>
                </a:solidFill>
                <a:latin typeface="Times New Roman" pitchFamily="18" charset="0"/>
                <a:cs typeface="Times New Roman" pitchFamily="18" charset="0"/>
              </a:rPr>
              <a:t>MÔN TIẾNG VIỆT</a:t>
            </a:r>
            <a:r>
              <a:rPr lang="en-GB" sz="4000" b="1" kern="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sz="4000" b="1" kern="0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 TẬP GIỮA HỌC KÌ II</a:t>
            </a:r>
          </a:p>
          <a:p>
            <a:pPr algn="ctr">
              <a:defRPr/>
            </a:pPr>
            <a:r>
              <a:rPr lang="en-US" sz="4000" b="1" kern="0" dirty="0" smtClean="0">
                <a:latin typeface="Times New Roman" pitchFamily="18" charset="0"/>
                <a:cs typeface="Times New Roman" pitchFamily="18" charset="0"/>
              </a:rPr>
              <a:t>TIẾT 5</a:t>
            </a:r>
            <a:endParaRPr lang="en-US" sz="4000" b="1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7358206" y="368077"/>
            <a:ext cx="1692275" cy="828675"/>
          </a:xfrm>
          <a:prstGeom prst="rect">
            <a:avLst/>
          </a:prstGeom>
          <a:solidFill>
            <a:srgbClr val="FFFFFF"/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GB" altLang="en-US" sz="28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TUẦN </a:t>
            </a:r>
            <a:r>
              <a:rPr lang="en-GB" alt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27</a:t>
            </a:r>
            <a:endParaRPr lang="en-GB" altLang="en-US" sz="2800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08074"/>
      </p:ext>
    </p:extLst>
  </p:cSld>
  <p:clrMapOvr>
    <a:masterClrMapping/>
  </p:clrMapOvr>
  <p:transition advTm="251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23528" y="1772816"/>
            <a:ext cx="8568952" cy="4701758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23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endParaRPr lang="en-US" sz="3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en-US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(HS </a:t>
            </a:r>
            <a:r>
              <a:rPr lang="en-US" sz="3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STV2 </a:t>
            </a:r>
            <a:r>
              <a:rPr lang="en-US" sz="3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41 </a:t>
            </a:r>
            <a:r>
              <a:rPr lang="en-US" sz="3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42)</a:t>
            </a:r>
          </a:p>
          <a:p>
            <a:pPr marL="45720" indent="0">
              <a:buNone/>
            </a:pPr>
            <a:endParaRPr lang="en-GB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18788" y="335558"/>
            <a:ext cx="634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GIỮA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lang="vi-VN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Tiết: 5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612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76"/>
    </mc:Choice>
    <mc:Fallback xmlns="">
      <p:transition spd="slow" advTm="52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4594" y="1196752"/>
            <a:ext cx="87258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457200" algn="l"/>
              </a:tabLst>
            </a:pPr>
            <a:r>
              <a:rPr lang="vi-VN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2: </a:t>
            </a:r>
            <a:r>
              <a:rPr lang="nl-NL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 phận câu trả lời cho câu hỏi: </a:t>
            </a: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“Như thế nào?”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4381" y="2132856"/>
            <a:ext cx="88421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457200" algn="l"/>
              </a:tabLst>
            </a:pPr>
            <a:r>
              <a:rPr lang="vi-VN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nl-NL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 </a:t>
            </a:r>
            <a:r>
              <a:rPr lang="nl-NL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hè, hoa phượng vĩ nở đỏ rực hai bên bờ sông.</a:t>
            </a:r>
            <a:endParaRPr lang="en-US" sz="32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4847" y="2636912"/>
            <a:ext cx="74639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457200" algn="l"/>
              </a:tabLs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nl-NL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 </a:t>
            </a: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hè, </a:t>
            </a:r>
            <a:r>
              <a:rPr lang="nl-NL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phượng vĩ nở </a:t>
            </a: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 thế nào?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4383" y="3212976"/>
            <a:ext cx="8842114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474980" algn="l"/>
              </a:tabLst>
            </a:pP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nl-NL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 </a:t>
            </a: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 phận </a:t>
            </a:r>
            <a:r>
              <a:rPr 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đỏ rực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 lời cho câu hỏi</a:t>
            </a:r>
            <a:r>
              <a:rPr lang="nl-NL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“Như thế nào?”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4382" y="4356393"/>
            <a:ext cx="64492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457200" algn="l"/>
              </a:tabLst>
            </a:pPr>
            <a:r>
              <a:rPr lang="vi-VN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Ve nhởn nhơ ca hát suốt cả mùa hè.</a:t>
            </a:r>
            <a:endParaRPr lang="en-US" sz="32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1520" y="4932457"/>
            <a:ext cx="56904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457200" algn="l"/>
              </a:tabLs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 ca hát ca hát như thế nào?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1520" y="5592142"/>
            <a:ext cx="8701649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474980" algn="l"/>
              </a:tabLst>
            </a:pP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nl-NL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 </a:t>
            </a: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 phận </a:t>
            </a:r>
            <a:r>
              <a:rPr 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nhởn nhơ </a:t>
            </a: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 lời cho câu hỏi</a:t>
            </a:r>
            <a:r>
              <a:rPr lang="nl-NL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“Như thế nào?”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9645" y="188640"/>
            <a:ext cx="634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GIỮA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lang="vi-VN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Tiết: 5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076056" y="2636912"/>
            <a:ext cx="108012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187624" y="4869160"/>
            <a:ext cx="1577631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584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740"/>
    </mc:Choice>
    <mc:Fallback xmlns="">
      <p:transition spd="slow" advTm="370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6" grpId="0"/>
      <p:bldP spid="7" grpId="0" animBg="1"/>
      <p:bldP spid="10" grpId="0"/>
      <p:bldP spid="11" grpId="0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967" y="5364505"/>
            <a:ext cx="67397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nl-NL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Bông </a:t>
            </a: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cúc sung sướng </a:t>
            </a:r>
            <a:r>
              <a:rPr lang="nl-NL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 thế nào</a:t>
            </a:r>
            <a:r>
              <a:rPr lang="nl-NL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8862" y="1484784"/>
            <a:ext cx="7977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NL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nl-NL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3:</a:t>
            </a:r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 </a:t>
            </a:r>
            <a:r>
              <a:rPr lang="nl-NL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hỏi cho bộ phận được in đậm.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8620" y="2069559"/>
            <a:ext cx="7865433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tabLst>
                <a:tab pos="457200" algn="l"/>
              </a:tabLst>
            </a:pPr>
            <a:r>
              <a:rPr lang="nl-NL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Chim đậu </a:t>
            </a: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 xoá</a:t>
            </a:r>
            <a:r>
              <a:rPr lang="nl-NL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 những cành cây.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1288" y="2708920"/>
            <a:ext cx="85725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457200" algn="l"/>
                <a:tab pos="678815" algn="l"/>
              </a:tabLst>
            </a:pPr>
            <a:r>
              <a:rPr lang="nl-NL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 đậu 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 thế nào</a:t>
            </a: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trên những cành cây?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Aft>
                <a:spcPts val="0"/>
              </a:spcAft>
              <a:tabLst>
                <a:tab pos="457200" algn="l"/>
                <a:tab pos="678815" algn="l"/>
              </a:tabLst>
            </a:pPr>
            <a:r>
              <a:rPr lang="nl-NL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Trên những cành cây, chim đậu </a:t>
            </a:r>
            <a:r>
              <a:rPr lang="nl-NL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 thế nào</a:t>
            </a:r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nl-NL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2246" y="4572417"/>
            <a:ext cx="5719836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Bông cúc sung sướng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 tả.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4319" y="260648"/>
            <a:ext cx="634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GIỮA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lang="vi-VN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Tiết: 5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115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815"/>
    </mc:Choice>
    <mc:Fallback xmlns="">
      <p:transition spd="slow" advTm="223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7" grpId="0" animBg="1"/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4559" y="1287640"/>
            <a:ext cx="84339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NL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nl-NL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Nói lời đáp của em trong những trường hợp sau</a:t>
            </a:r>
            <a:r>
              <a:rPr lang="nl-NL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6563" y="2495798"/>
            <a:ext cx="8289893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/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Ba em nói rằng tối nay ti vi chiếu bộ phim em thích</a:t>
            </a:r>
            <a:r>
              <a:rPr lang="nl-NL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4659" y="3861048"/>
            <a:ext cx="85961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 đáp: </a:t>
            </a:r>
            <a:endParaRPr lang="en-US" sz="3200" b="1" dirty="0" smtClean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nl-NL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Ôi</a:t>
            </a:r>
            <a:r>
              <a:rPr lang="nl-NL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thích quá! Cảm ơn ba đã báo cho con </a:t>
            </a:r>
            <a:r>
              <a:rPr lang="nl-NL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biết.</a:t>
            </a:r>
          </a:p>
          <a:p>
            <a:pPr lvl="0"/>
            <a:r>
              <a:rPr lang="nl-NL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Thế </a:t>
            </a:r>
            <a:r>
              <a:rPr lang="nl-NL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ạ ? Con sẽ chờ để xem nó</a:t>
            </a:r>
            <a:r>
              <a:rPr lang="nl-NL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 ơn ba ạ</a:t>
            </a:r>
            <a:r>
              <a:rPr lang="nl-NL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99645" y="210422"/>
            <a:ext cx="634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GIỮA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lang="vi-VN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Tiết: 5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223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82"/>
    </mc:Choice>
    <mc:Fallback xmlns="">
      <p:transition spd="slow" advTm="78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467544" y="3645024"/>
            <a:ext cx="86749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 đáp:</a:t>
            </a:r>
            <a:r>
              <a:rPr lang="nl-NL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nl-NL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Thật </a:t>
            </a:r>
            <a:r>
              <a:rPr lang="nl-NL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à? Cảm ơn cậu đã báo với tớ tin vui </a:t>
            </a:r>
            <a:r>
              <a:rPr lang="nl-NL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này.</a:t>
            </a:r>
          </a:p>
          <a:p>
            <a:pPr>
              <a:spcAft>
                <a:spcPts val="0"/>
              </a:spcAft>
            </a:pPr>
            <a:r>
              <a:rPr lang="nl-NL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Ôi</a:t>
            </a:r>
            <a:r>
              <a:rPr lang="nl-NL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thật thế hả? Tớ cảm ơn bạn, tớ mừng quá</a:t>
            </a:r>
            <a:r>
              <a:rPr lang="nl-NL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nl-NL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Ôi, tuyệt quá. Cảm ơn </a:t>
            </a:r>
            <a:r>
              <a:rPr lang="nl-NL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bạn.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7544" y="2421684"/>
            <a:ext cx="8280920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Bạn em báo ti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bài làm của em đạt được điểm cao</a:t>
            </a:r>
            <a:r>
              <a:rPr lang="nl-NL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9645" y="210422"/>
            <a:ext cx="634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GIỮA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lang="vi-VN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Tiết: 5</a:t>
            </a:r>
          </a:p>
        </p:txBody>
      </p:sp>
      <p:sp>
        <p:nvSpPr>
          <p:cNvPr id="7" name="Rectangle 6"/>
          <p:cNvSpPr/>
          <p:nvPr/>
        </p:nvSpPr>
        <p:spPr>
          <a:xfrm>
            <a:off x="314559" y="1287640"/>
            <a:ext cx="84339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NL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nl-NL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Nói lời đáp của em trong những trường hợp sau</a:t>
            </a:r>
            <a:r>
              <a:rPr lang="nl-NL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56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21"/>
    </mc:Choice>
    <mc:Fallback xmlns="">
      <p:transition spd="slow" advTm="55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4800" y="2276872"/>
            <a:ext cx="8627680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/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c) Cô giáo ( thầy giáo) cho biết lớp em không đoạt giải Nhất trong tháng thi đua này</a:t>
            </a:r>
            <a:r>
              <a:rPr lang="nl-NL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7786" y="3345954"/>
            <a:ext cx="854491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 đáp: </a:t>
            </a:r>
            <a:r>
              <a:rPr lang="nl-NL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lvl="0"/>
            <a:r>
              <a:rPr lang="nl-NL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nl-NL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Tiếc </a:t>
            </a:r>
            <a:r>
              <a:rPr lang="nl-NL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quá, tháng sau chúng em sẽ cố gắng nhiều hơn ạ</a:t>
            </a:r>
            <a:r>
              <a:rPr lang="nl-NL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lvl="0"/>
            <a:r>
              <a:rPr lang="nl-NL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Thưa  </a:t>
            </a:r>
            <a:r>
              <a:rPr lang="nl-NL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cô, tháng sau nhất định chúng em sẽ cố gắng để đoạt giải </a:t>
            </a:r>
            <a:r>
              <a:rPr lang="nl-NL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nhất.</a:t>
            </a:r>
          </a:p>
          <a:p>
            <a:pPr lvl="0"/>
            <a:r>
              <a:rPr lang="nl-NL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Thầy </a:t>
            </a:r>
            <a:r>
              <a:rPr lang="nl-NL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(cô) đừng buồn. Chúng em hứa tháng sau sẽ cố gắng nhiều </a:t>
            </a:r>
            <a:r>
              <a:rPr lang="nl-NL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 ạ.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74772" y="116632"/>
            <a:ext cx="634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GIỮA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lang="vi-VN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Tiết: 5</a:t>
            </a:r>
          </a:p>
        </p:txBody>
      </p:sp>
      <p:sp>
        <p:nvSpPr>
          <p:cNvPr id="8" name="Rectangle 7"/>
          <p:cNvSpPr/>
          <p:nvPr/>
        </p:nvSpPr>
        <p:spPr>
          <a:xfrm>
            <a:off x="314559" y="1196752"/>
            <a:ext cx="84339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NL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nl-NL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Nói lời đáp của em trong những trường hợp sau</a:t>
            </a:r>
            <a:r>
              <a:rPr lang="nl-NL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51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973"/>
    </mc:Choice>
    <mc:Fallback xmlns="">
      <p:transition spd="slow" advTm="116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155833" y="260648"/>
            <a:ext cx="6512511" cy="11430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dò</a:t>
            </a:r>
            <a:endParaRPr lang="en-GB" alt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1"/>
            <a:ext cx="8229600" cy="1756792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Sói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1, 2, 3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38, 39 VBT TV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</a:rPr>
              <a:t> 5)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6.</a:t>
            </a:r>
            <a:endParaRPr lang="en-GB" altLang="en-US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2593174"/>
      </p:ext>
    </p:extLst>
  </p:cSld>
  <p:clrMapOvr>
    <a:masterClrMapping/>
  </p:clrMapOvr>
  <p:transition spd="slow" advTm="1020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26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395288" y="2276475"/>
            <a:ext cx="8229600" cy="1143000"/>
          </a:xfrm>
        </p:spPr>
        <p:txBody>
          <a:bodyPr/>
          <a:lstStyle/>
          <a:p>
            <a:pPr eaLnBrk="1" hangingPunct="1"/>
            <a:endParaRPr lang="en-GB" altLang="en-US" smtClean="0"/>
          </a:p>
        </p:txBody>
      </p:sp>
      <p:pic>
        <p:nvPicPr>
          <p:cNvPr id="12291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9688" y="0"/>
            <a:ext cx="918368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8313" y="2276475"/>
            <a:ext cx="8280400" cy="2247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BIỆT!</a:t>
            </a:r>
          </a:p>
          <a:p>
            <a:pPr algn="ctr">
              <a:defRPr/>
            </a:pP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TỐT! </a:t>
            </a:r>
            <a:endParaRPr lang="en-GB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50414"/>
      </p:ext>
    </p:extLst>
  </p:cSld>
  <p:clrMapOvr>
    <a:masterClrMapping/>
  </p:clrMapOvr>
  <p:transition spd="slow" advTm="11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3.7|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4.6|66.2|19.8|16|30.1|47.1|19.8|16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9|49.2|39.7|58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49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53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.8|7.4|9.7"/>
</p:tagLst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159</TotalTime>
  <Words>587</Words>
  <Application>Microsoft Office PowerPoint</Application>
  <PresentationFormat>On-screen Show (4:3)</PresentationFormat>
  <Paragraphs>56</Paragraphs>
  <Slides>9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Georgia</vt:lpstr>
      <vt:lpstr>Times New Roman</vt:lpstr>
      <vt:lpstr>Trebuchet MS</vt:lpstr>
      <vt:lpstr>Wingdings</vt:lpstr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word2</cp:lastModifiedBy>
  <cp:revision>9</cp:revision>
  <dcterms:created xsi:type="dcterms:W3CDTF">2020-04-20T13:29:49Z</dcterms:created>
  <dcterms:modified xsi:type="dcterms:W3CDTF">2020-04-28T05:38:17Z</dcterms:modified>
</cp:coreProperties>
</file>